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9" r:id="rId4"/>
    <p:sldId id="258" r:id="rId5"/>
    <p:sldId id="260" r:id="rId6"/>
    <p:sldId id="269" r:id="rId7"/>
    <p:sldId id="267" r:id="rId8"/>
    <p:sldId id="268" r:id="rId9"/>
    <p:sldId id="275" r:id="rId10"/>
    <p:sldId id="276" r:id="rId11"/>
    <p:sldId id="277" r:id="rId12"/>
    <p:sldId id="263" r:id="rId13"/>
    <p:sldId id="264" r:id="rId14"/>
    <p:sldId id="265" r:id="rId15"/>
    <p:sldId id="270" r:id="rId16"/>
    <p:sldId id="266" r:id="rId17"/>
    <p:sldId id="261" r:id="rId18"/>
    <p:sldId id="271" r:id="rId19"/>
    <p:sldId id="274" r:id="rId20"/>
    <p:sldId id="273" r:id="rId21"/>
    <p:sldId id="272" r:id="rId22"/>
    <p:sldId id="262" r:id="rId23"/>
  </p:sldIdLst>
  <p:sldSz cx="9144000" cy="5143500" type="screen16x9"/>
  <p:notesSz cx="6858000" cy="9144000"/>
  <p:embeddedFontLst>
    <p:embeddedFont>
      <p:font typeface="Lato" panose="020F0302020204030203" pitchFamily="34" charset="77"/>
      <p:regular r:id="rId25"/>
      <p:bold r:id="rId26"/>
      <p:italic r:id="rId27"/>
      <p:boldItalic r:id="rId28"/>
    </p:embeddedFont>
    <p:embeddedFont>
      <p:font typeface="Montserrat" pitchFamily="2" charset="77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25"/>
    <p:restoredTop sz="94618"/>
  </p:normalViewPr>
  <p:slideViewPr>
    <p:cSldViewPr snapToGrid="0">
      <p:cViewPr varScale="1">
        <p:scale>
          <a:sx n="124" d="100"/>
          <a:sy n="124" d="100"/>
        </p:scale>
        <p:origin x="84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95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c5dd916d3_0_1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c5dd916d3_0_1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c5dd916d3_0_1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c5dd916d3_0_1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c5dd916d3_0_1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c5dd916d3_0_1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c5dd916d3_0_1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c5dd916d3_0_1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0626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5193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c5dd916d3_0_1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c5dd916d3_0_1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c5dd916d3_0_1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c5dd916d3_0_1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player.vimeo.com/video/192179726?app_id=122963" TargetMode="External"/><Relationship Id="rId4" Type="http://schemas.openxmlformats.org/officeDocument/2006/relationships/hyperlink" Target="https://www.tesla.com/pt_PT/autopilot?redirect=n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MPU2HistivI?feature=oembed" TargetMode="External"/><Relationship Id="rId4" Type="http://schemas.openxmlformats.org/officeDocument/2006/relationships/hyperlink" Target="https://www.youtube.com/watch?v=MPU2HistivI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38500" y="1578400"/>
            <a:ext cx="57219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Visão Computacional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Adriner Maranho de Andrade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Jorge Guilherme Kohn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Fabio Luiz Fischer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12A0C-72FC-4840-AE7E-41638D88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típicas – reconhecimento humano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93633B-6134-0A44-A821-97FCD24F5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CB0C9B5-F3EA-F74D-8CE9-D5F6E8FF6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30" y="1729335"/>
            <a:ext cx="3609970" cy="235249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9843B93-0AA2-A748-8894-5F184FCF1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384" y="1722339"/>
            <a:ext cx="2823538" cy="23664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ED2A20C-6942-DC42-8810-040C840E0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650" y="3581400"/>
            <a:ext cx="17526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9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0CDD7-FD4B-6F47-AF72-F58BA746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típicas – digital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FE667E-30CD-5040-A4AE-AA11F1FBE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22CC13-14C4-7D42-967F-8EBF0E20E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128" y="1494227"/>
            <a:ext cx="4865644" cy="30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18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EE792-DCCC-A048-8C57-3536F1EA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TÍPICAS - </a:t>
            </a:r>
            <a:r>
              <a:rPr lang="pt-BR" dirty="0" err="1"/>
              <a:t>Jitendra</a:t>
            </a:r>
            <a:r>
              <a:rPr lang="pt-BR" dirty="0"/>
              <a:t> </a:t>
            </a:r>
            <a:r>
              <a:rPr lang="pt-BR" dirty="0" err="1"/>
              <a:t>Malik</a:t>
            </a:r>
            <a:r>
              <a:rPr lang="pt-BR" dirty="0"/>
              <a:t> 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6738C6-C959-AB4D-8329-154DAD022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2571750"/>
            <a:ext cx="7038900" cy="2911200"/>
          </a:xfrm>
        </p:spPr>
        <p:txBody>
          <a:bodyPr/>
          <a:lstStyle/>
          <a:p>
            <a:r>
              <a:rPr lang="pt-BR" dirty="0"/>
              <a:t>Reconhecer</a:t>
            </a:r>
          </a:p>
          <a:p>
            <a:r>
              <a:rPr lang="pt-BR" dirty="0"/>
              <a:t>Reorganizar </a:t>
            </a:r>
          </a:p>
          <a:p>
            <a:r>
              <a:rPr lang="pt-BR" dirty="0"/>
              <a:t>Reconstruir</a:t>
            </a:r>
          </a:p>
        </p:txBody>
      </p:sp>
      <p:pic>
        <p:nvPicPr>
          <p:cNvPr id="4" name="image4.png">
            <a:extLst>
              <a:ext uri="{FF2B5EF4-FFF2-40B4-BE49-F238E27FC236}">
                <a16:creationId xmlns:a16="http://schemas.microsoft.com/office/drawing/2014/main" id="{B82EEE12-0AFB-0148-B883-CB0DEECB0C6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408694" y="1832713"/>
            <a:ext cx="2927706" cy="238087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3496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33841-F8D8-7544-A0D1-682A451D6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TÍPICAS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910C98-F3B6-9841-8AEF-78931B616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CNN - Rede Neural </a:t>
            </a:r>
            <a:r>
              <a:rPr lang="pt-BR" dirty="0" err="1"/>
              <a:t>Convolucional</a:t>
            </a:r>
            <a:r>
              <a:rPr lang="pt-BR" dirty="0"/>
              <a:t>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EB0AFF3E-2D60-944A-B1C3-0F1AF18A33B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297500" y="2356399"/>
            <a:ext cx="7038900" cy="188682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62521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BF0E93-C30E-8B4D-9496-1E56CC62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NA ATUALIDADE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CB88AE-F1C2-D545-8E80-C332AA0E6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Localizar pessoas</a:t>
            </a:r>
          </a:p>
          <a:p>
            <a:r>
              <a:rPr lang="pt-BR" dirty="0"/>
              <a:t>Não repudio</a:t>
            </a:r>
          </a:p>
          <a:p>
            <a:r>
              <a:rPr lang="pt-BR" dirty="0"/>
              <a:t>Detecção de celular cancerígenas</a:t>
            </a:r>
          </a:p>
          <a:p>
            <a:r>
              <a:rPr lang="pt-BR" dirty="0"/>
              <a:t>Carros autônomos</a:t>
            </a:r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683890F6-2F21-1143-AC47-8D7C771F317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734896" y="1296550"/>
            <a:ext cx="2691772" cy="2409522"/>
          </a:xfrm>
          <a:prstGeom prst="rect">
            <a:avLst/>
          </a:prstGeom>
          <a:ln/>
        </p:spPr>
      </p:pic>
      <p:pic>
        <p:nvPicPr>
          <p:cNvPr id="5" name="image8.png">
            <a:extLst>
              <a:ext uri="{FF2B5EF4-FFF2-40B4-BE49-F238E27FC236}">
                <a16:creationId xmlns:a16="http://schemas.microsoft.com/office/drawing/2014/main" id="{B0260E41-4EBE-B74B-9F65-065A8A5D3C1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063218" y="3116194"/>
            <a:ext cx="2508782" cy="163355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471803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6CBC9B-8254-4B1A-89FB-CE1E6105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o tesla vê o mundo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D6F145-768B-48F7-B509-7FE934FB4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Mídia Online 3" title="Autopilot Full Self-Driving Hardware  (Neighborhood Short)">
            <a:hlinkClick r:id="" action="ppaction://media"/>
            <a:extLst>
              <a:ext uri="{FF2B5EF4-FFF2-40B4-BE49-F238E27FC236}">
                <a16:creationId xmlns:a16="http://schemas.microsoft.com/office/drawing/2014/main" id="{B7ACFFB4-340B-42E9-8F59-0B1528B5568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15701" y="1152914"/>
            <a:ext cx="5912597" cy="332583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39F4DAD-842D-4E20-85F3-FB2117281AE9}"/>
              </a:ext>
            </a:extLst>
          </p:cNvPr>
          <p:cNvSpPr txBox="1"/>
          <p:nvPr/>
        </p:nvSpPr>
        <p:spPr>
          <a:xfrm>
            <a:off x="1615701" y="4478750"/>
            <a:ext cx="703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4"/>
              </a:rPr>
              <a:t>https://www.tesla.com/pt_PT/autopilot?redirect=no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146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C6D80-C242-4441-9E62-93B5B322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Dificuldades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F63F57-7428-994A-8189-64770FCC1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3" y="1812984"/>
            <a:ext cx="3289300" cy="24638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A8773CE-BC34-AD46-9DF6-F7A6B6EF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489" y="1812984"/>
            <a:ext cx="3830572" cy="24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05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 mais populares</a:t>
            </a: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body" idx="1"/>
          </p:nvPr>
        </p:nvSpPr>
        <p:spPr>
          <a:xfrm>
            <a:off x="2617600" y="1274700"/>
            <a:ext cx="57189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OpenCV</a:t>
            </a:r>
            <a:r>
              <a:rPr lang="en"/>
              <a:t> - Open source, multiplataforma, desenvolvida em C/C++, oferecendo suporte a Python, Java e Visual Basic. Contém diversas técnicas e algoritmos para processamento de imagens e de vídeo.</a:t>
            </a: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body" idx="1"/>
          </p:nvPr>
        </p:nvSpPr>
        <p:spPr>
          <a:xfrm>
            <a:off x="2617600" y="2337125"/>
            <a:ext cx="5718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Matlab</a:t>
            </a:r>
            <a:r>
              <a:rPr lang="en"/>
              <a:t> - Ferramenta paga, porém bastante utilizada no meio de pesquisas, principalmente pelo fato de permitir uma fácil prototipação. Alguns desenvolvedores defendem também que o código é mais conciso em relação a C++.</a:t>
            </a:r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body" idx="1"/>
          </p:nvPr>
        </p:nvSpPr>
        <p:spPr>
          <a:xfrm>
            <a:off x="2617600" y="3724250"/>
            <a:ext cx="5718900" cy="8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TensorFlow </a:t>
            </a:r>
            <a:r>
              <a:rPr lang="en"/>
              <a:t>- Open source, desenvolvida inicialmente pelo Time Google Brain. Permite trazer todo o poder do Deep Learning para a visão computacional.</a:t>
            </a:r>
            <a:endParaRPr/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375" y="2388675"/>
            <a:ext cx="867550" cy="9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375" y="1283050"/>
            <a:ext cx="867550" cy="76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6374" y="3724176"/>
            <a:ext cx="867550" cy="8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237EA-AE9E-42A5-8BC8-1EA80A10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/>
          <a:lstStyle/>
          <a:p>
            <a:r>
              <a:rPr lang="pt-BR" dirty="0"/>
              <a:t>YOLO –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Look </a:t>
            </a:r>
            <a:r>
              <a:rPr lang="pt-BR" dirty="0" err="1"/>
              <a:t>Once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F28105-1914-42D6-8957-F329FEB60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66648"/>
            <a:ext cx="7038900" cy="3312102"/>
          </a:xfrm>
        </p:spPr>
        <p:txBody>
          <a:bodyPr/>
          <a:lstStyle/>
          <a:p>
            <a:r>
              <a:rPr lang="pt-BR" sz="2000" dirty="0"/>
              <a:t>Ferramenta de detecção de objetos em tempo real, extremamente rápida.</a:t>
            </a:r>
          </a:p>
          <a:p>
            <a:pPr marL="146050" indent="0">
              <a:buNone/>
            </a:pPr>
            <a:endParaRPr lang="pt-BR" sz="2000" dirty="0"/>
          </a:p>
          <a:p>
            <a:r>
              <a:rPr lang="pt-BR" sz="2000" dirty="0"/>
              <a:t>Com uma placa de vídeo Pascal Titan X (R$6.600,00) consegue realizar o processamento em 30 FPS com 57,9% de </a:t>
            </a:r>
            <a:r>
              <a:rPr lang="pt-BR" sz="2000" dirty="0" err="1"/>
              <a:t>mAP</a:t>
            </a:r>
            <a:r>
              <a:rPr lang="pt-BR" sz="2000" dirty="0"/>
              <a:t> (</a:t>
            </a:r>
            <a:r>
              <a:rPr lang="pt-BR" sz="2000" dirty="0" err="1"/>
              <a:t>mean</a:t>
            </a:r>
            <a:r>
              <a:rPr lang="pt-BR" sz="2000" dirty="0"/>
              <a:t> </a:t>
            </a:r>
            <a:r>
              <a:rPr lang="pt-BR" sz="2000" dirty="0" err="1"/>
              <a:t>Average</a:t>
            </a:r>
            <a:r>
              <a:rPr lang="pt-BR" sz="2000" dirty="0"/>
              <a:t> </a:t>
            </a:r>
            <a:r>
              <a:rPr lang="pt-BR" sz="2000" dirty="0" err="1"/>
              <a:t>Precision</a:t>
            </a:r>
            <a:r>
              <a:rPr lang="pt-BR" sz="2000" dirty="0"/>
              <a:t>).</a:t>
            </a:r>
          </a:p>
          <a:p>
            <a:endParaRPr lang="pt-BR" sz="2000" dirty="0"/>
          </a:p>
          <a:p>
            <a:r>
              <a:rPr lang="pt-BR" sz="2000" dirty="0"/>
              <a:t>Eles (a própria ferramenta) a classificam como o estado da arte em processamento de objetos em tempo real.</a:t>
            </a:r>
          </a:p>
        </p:txBody>
      </p:sp>
    </p:spTree>
    <p:extLst>
      <p:ext uri="{BB962C8B-B14F-4D97-AF65-F5344CB8AC3E}">
        <p14:creationId xmlns:p14="http://schemas.microsoft.com/office/powerpoint/2010/main" val="1727801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26AD4-CD97-4E08-ACC6-43BFE4A4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 seria a sua sacada?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CEC12F-865B-49D4-8A00-1559D986F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208690"/>
            <a:ext cx="7289452" cy="3270060"/>
          </a:xfrm>
        </p:spPr>
        <p:txBody>
          <a:bodyPr/>
          <a:lstStyle/>
          <a:p>
            <a:pPr marL="146050" indent="0">
              <a:buNone/>
            </a:pPr>
            <a:r>
              <a:rPr lang="pt-BR" sz="2000" dirty="0"/>
              <a:t>Estaria basicamente ligada a previsibilidade de </a:t>
            </a:r>
            <a:r>
              <a:rPr lang="pt-BR" sz="2000" dirty="0" err="1"/>
              <a:t>bounding</a:t>
            </a:r>
            <a:r>
              <a:rPr lang="pt-BR" sz="2000" dirty="0"/>
              <a:t> boxes. </a:t>
            </a:r>
          </a:p>
          <a:p>
            <a:pPr marL="146050" indent="0">
              <a:buNone/>
            </a:pPr>
            <a:endParaRPr lang="pt-BR" sz="2000" dirty="0"/>
          </a:p>
          <a:p>
            <a:pPr marL="146050" indent="0">
              <a:buNone/>
            </a:pPr>
            <a:r>
              <a:rPr lang="pt-BR" sz="2000" dirty="0"/>
              <a:t>Uma rede neural é aplicada na imagem inteira. Essa rede divide a imagem em regiões e prevê </a:t>
            </a:r>
            <a:r>
              <a:rPr lang="pt-BR" sz="2000" dirty="0" err="1"/>
              <a:t>bounding</a:t>
            </a:r>
            <a:r>
              <a:rPr lang="pt-BR" sz="2000" dirty="0"/>
              <a:t> boxes e as classifica através de probabilidades. Cada </a:t>
            </a:r>
            <a:r>
              <a:rPr lang="pt-BR" sz="2000" dirty="0" err="1"/>
              <a:t>bounding</a:t>
            </a:r>
            <a:r>
              <a:rPr lang="pt-BR" sz="2000" dirty="0"/>
              <a:t> box recebe um peso, com base nesta previsão.</a:t>
            </a:r>
          </a:p>
        </p:txBody>
      </p:sp>
    </p:spTree>
    <p:extLst>
      <p:ext uri="{BB962C8B-B14F-4D97-AF65-F5344CB8AC3E}">
        <p14:creationId xmlns:p14="http://schemas.microsoft.com/office/powerpoint/2010/main" val="2464479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visão computacional?</a:t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350" y="1975325"/>
            <a:ext cx="2004025" cy="20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/>
          <p:nvPr/>
        </p:nvSpPr>
        <p:spPr>
          <a:xfrm>
            <a:off x="3882513" y="2582238"/>
            <a:ext cx="1425300" cy="7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7975" y="1896450"/>
            <a:ext cx="1669400" cy="21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874F9-F6D6-48A9-B888-F9F843EE5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F6EBED-4275-4B49-9FAA-2D19E8B14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Mídia Online 8" title="YOLOv3">
            <a:hlinkClick r:id="" action="ppaction://media"/>
            <a:extLst>
              <a:ext uri="{FF2B5EF4-FFF2-40B4-BE49-F238E27FC236}">
                <a16:creationId xmlns:a16="http://schemas.microsoft.com/office/drawing/2014/main" id="{5CE5C5D3-1332-4C8A-862E-36ECBB9005C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0" y="857250"/>
            <a:ext cx="6096000" cy="3429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6BA9900-83C5-42E9-AFC3-6A659153A894}"/>
              </a:ext>
            </a:extLst>
          </p:cNvPr>
          <p:cNvSpPr txBox="1"/>
          <p:nvPr/>
        </p:nvSpPr>
        <p:spPr>
          <a:xfrm>
            <a:off x="1524000" y="4478750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4"/>
              </a:rPr>
              <a:t>https://www.youtube.com/watch?v=MPU2HistivI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4150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ECB713-6D00-411C-870D-81C619F1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COCO </a:t>
            </a:r>
            <a:r>
              <a:rPr lang="pt-BR" dirty="0" err="1"/>
              <a:t>Dataset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4CE275-CCA4-4F00-8E19-969A3D6DD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307850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pt-BR" sz="2000" dirty="0"/>
              <a:t>Possui mais de 330 mil imagens, sendo 200 mil rotuladas. Apresenta 80 categorias de objetos e </a:t>
            </a:r>
            <a:r>
              <a:rPr lang="pt-BR" sz="2000" dirty="0" err="1"/>
              <a:t>features</a:t>
            </a:r>
            <a:r>
              <a:rPr lang="pt-BR" sz="2000" dirty="0"/>
              <a:t> como segmentação de objetos e reconhecimento em contexto.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6F5905-3737-4A63-891B-9A9A37EDF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501" y="3005959"/>
            <a:ext cx="2619780" cy="174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45A6A0E-B400-4AB7-A9C7-83A625BD5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122" y="2869324"/>
            <a:ext cx="2827277" cy="18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06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leitura de placas</a:t>
            </a:r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Processamento de imagens x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Visão computacional</a:t>
            </a:r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1"/>
          </p:nvPr>
        </p:nvSpPr>
        <p:spPr>
          <a:xfrm>
            <a:off x="3104050" y="1489925"/>
            <a:ext cx="2293800" cy="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Processamento de imagens</a:t>
            </a:r>
            <a:endParaRPr b="1"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225" y="2030673"/>
            <a:ext cx="1026725" cy="10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225" y="3735323"/>
            <a:ext cx="1026725" cy="102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/>
        </p:nvSpPr>
        <p:spPr>
          <a:xfrm>
            <a:off x="3372250" y="3278550"/>
            <a:ext cx="1757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Visão Computacional</a:t>
            </a:r>
            <a:endParaRPr sz="13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3774700" y="2368225"/>
            <a:ext cx="952500" cy="35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3774700" y="4072875"/>
            <a:ext cx="952500" cy="35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950" y="2030673"/>
            <a:ext cx="1026725" cy="10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7889" y="3735325"/>
            <a:ext cx="792837" cy="10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125" y="1408300"/>
            <a:ext cx="2284525" cy="22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900" y="1475338"/>
            <a:ext cx="3074625" cy="20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Início da visão computacional</a:t>
            </a:r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body" idx="1"/>
          </p:nvPr>
        </p:nvSpPr>
        <p:spPr>
          <a:xfrm>
            <a:off x="1297500" y="1213658"/>
            <a:ext cx="7038900" cy="1455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dirty="0"/>
              <a:t>É comumente aceito que iniciou n</a:t>
            </a:r>
            <a:r>
              <a:rPr lang="en" sz="1800" dirty="0"/>
              <a:t>a década de 60, </a:t>
            </a:r>
            <a:r>
              <a:rPr lang="pt-BR" sz="1800" dirty="0"/>
              <a:t>onde</a:t>
            </a:r>
            <a:r>
              <a:rPr lang="en" sz="1800" dirty="0"/>
              <a:t> La</a:t>
            </a:r>
            <a:r>
              <a:rPr lang="pt-BR" sz="1800" dirty="0" err="1"/>
              <a:t>wrence</a:t>
            </a:r>
            <a:r>
              <a:rPr lang="en" sz="1800" dirty="0"/>
              <a:t> Roberts discutiu em sua tese de Ph.D no MIT,  a possibilidade de extrair informações tridimensionais de blocos de faces planas a partir de uma perspectiva 2D.</a:t>
            </a:r>
            <a:endParaRPr sz="1800" dirty="0"/>
          </a:p>
        </p:txBody>
      </p:sp>
      <p:pic>
        <p:nvPicPr>
          <p:cNvPr id="2050" name="Picture 2" descr="Resultado de imagem para Lawrence Roberts">
            <a:extLst>
              <a:ext uri="{FF2B5EF4-FFF2-40B4-BE49-F238E27FC236}">
                <a16:creationId xmlns:a16="http://schemas.microsoft.com/office/drawing/2014/main" id="{92A6A80B-A16B-41C9-8381-B10A12EF9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77" y="2571750"/>
            <a:ext cx="14001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-images-1.medium.com/max/800/0*b6W-Q-H-iVQrJmU-">
            <a:extLst>
              <a:ext uri="{FF2B5EF4-FFF2-40B4-BE49-F238E27FC236}">
                <a16:creationId xmlns:a16="http://schemas.microsoft.com/office/drawing/2014/main" id="{55C06F40-7F9E-4091-B9F5-95839B4E3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376" y="460156"/>
            <a:ext cx="3377248" cy="422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697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8737D1-09F3-4C07-8FB5-FBB8037EF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336331"/>
            <a:ext cx="7038900" cy="4142419"/>
          </a:xfrm>
        </p:spPr>
        <p:txBody>
          <a:bodyPr/>
          <a:lstStyle/>
          <a:p>
            <a:pPr marL="146050" indent="0">
              <a:buNone/>
            </a:pPr>
            <a:r>
              <a:rPr lang="pt-BR" sz="2000" dirty="0"/>
              <a:t>Outras fontes também apontam para estudos neurológicos de David Hubel e Torsten Wiesel.</a:t>
            </a:r>
          </a:p>
        </p:txBody>
      </p:sp>
      <p:pic>
        <p:nvPicPr>
          <p:cNvPr id="1026" name="Picture 2" descr="https://cdn-images-1.medium.com/max/800/0*hJWJ-TCD7af6jlPf">
            <a:extLst>
              <a:ext uri="{FF2B5EF4-FFF2-40B4-BE49-F238E27FC236}">
                <a16:creationId xmlns:a16="http://schemas.microsoft.com/office/drawing/2014/main" id="{C73C5C26-BCE7-4AE1-956A-C1EB59590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31" y="1370973"/>
            <a:ext cx="3159138" cy="209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CBCEA92-5788-4090-ACFA-7CF4B89D4CBA}"/>
              </a:ext>
            </a:extLst>
          </p:cNvPr>
          <p:cNvSpPr txBox="1"/>
          <p:nvPr/>
        </p:nvSpPr>
        <p:spPr>
          <a:xfrm>
            <a:off x="1297500" y="3770863"/>
            <a:ext cx="6926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Eles notaram que, na arquitetura visual do gato, os neurônios eram ativados primeiramente por estruturas simples como bordas ou vértices.</a:t>
            </a:r>
          </a:p>
        </p:txBody>
      </p:sp>
    </p:spTree>
    <p:extLst>
      <p:ext uri="{BB962C8B-B14F-4D97-AF65-F5344CB8AC3E}">
        <p14:creationId xmlns:p14="http://schemas.microsoft.com/office/powerpoint/2010/main" val="3431367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EA6DD1-E2BD-47ED-8189-F646BB750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493986"/>
            <a:ext cx="7038900" cy="3984764"/>
          </a:xfrm>
        </p:spPr>
        <p:txBody>
          <a:bodyPr/>
          <a:lstStyle/>
          <a:p>
            <a:pPr marL="146050" indent="0">
              <a:buNone/>
            </a:pPr>
            <a:r>
              <a:rPr lang="pt-BR" sz="2000" dirty="0"/>
              <a:t>Outro ponto importante foi a primeira digitalizadora de imagens criada em 1959 por Russel Kirsch e sua equipe.</a:t>
            </a:r>
          </a:p>
        </p:txBody>
      </p:sp>
      <p:pic>
        <p:nvPicPr>
          <p:cNvPr id="4098" name="Picture 2" descr="https://cdn-images-1.medium.com/max/800/0*l1msk_GUoOQWZBzD">
            <a:extLst>
              <a:ext uri="{FF2B5EF4-FFF2-40B4-BE49-F238E27FC236}">
                <a16:creationId xmlns:a16="http://schemas.microsoft.com/office/drawing/2014/main" id="{D775C2A1-ACCB-4A9A-AC2D-4F235C619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267" y="1555531"/>
            <a:ext cx="2273465" cy="320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862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A899D5D-6C9A-A94F-A6E9-99C13341A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920" y="950758"/>
            <a:ext cx="4698715" cy="264302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6F550BB-CDC3-AF4E-949C-8A4AED1FA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949" y="2727717"/>
            <a:ext cx="5479314" cy="241578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9315E01-C13D-3E4D-B2BA-95017971C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00" y="1165908"/>
            <a:ext cx="3793243" cy="22127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30EA9F-858E-0145-A594-14B1BF15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típicas</a:t>
            </a:r>
          </a:p>
        </p:txBody>
      </p:sp>
    </p:spTree>
    <p:extLst>
      <p:ext uri="{BB962C8B-B14F-4D97-AF65-F5344CB8AC3E}">
        <p14:creationId xmlns:p14="http://schemas.microsoft.com/office/powerpoint/2010/main" val="3709014851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469</Words>
  <Application>Microsoft Macintosh PowerPoint</Application>
  <PresentationFormat>Apresentação na tela (16:9)</PresentationFormat>
  <Paragraphs>49</Paragraphs>
  <Slides>22</Slides>
  <Notes>9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6" baseType="lpstr">
      <vt:lpstr>Arial</vt:lpstr>
      <vt:lpstr>Lato</vt:lpstr>
      <vt:lpstr>Montserrat</vt:lpstr>
      <vt:lpstr>Focus</vt:lpstr>
      <vt:lpstr>Visão Computacional</vt:lpstr>
      <vt:lpstr>O que é visão computacional?</vt:lpstr>
      <vt:lpstr>Processamento de imagens x  Visão computacional</vt:lpstr>
      <vt:lpstr>Apresentação do PowerPoint</vt:lpstr>
      <vt:lpstr>Início da visão computacional</vt:lpstr>
      <vt:lpstr>Apresentação do PowerPoint</vt:lpstr>
      <vt:lpstr>Apresentação do PowerPoint</vt:lpstr>
      <vt:lpstr>Apresentação do PowerPoint</vt:lpstr>
      <vt:lpstr>Funções típicas</vt:lpstr>
      <vt:lpstr>Funções típicas – reconhecimento humano</vt:lpstr>
      <vt:lpstr>Funções típicas – digital</vt:lpstr>
      <vt:lpstr>FUNÇÕES TÍPICAS - Jitendra Malik   </vt:lpstr>
      <vt:lpstr>FUNÇÕES TÍPICAS </vt:lpstr>
      <vt:lpstr>APLICAÇÕES NA ATUALIDADE </vt:lpstr>
      <vt:lpstr>Como o tesla vê o mundo</vt:lpstr>
      <vt:lpstr>Dificuldades</vt:lpstr>
      <vt:lpstr>Ferramentas mais populares</vt:lpstr>
      <vt:lpstr>YOLO – You Only Look Once</vt:lpstr>
      <vt:lpstr>Qual seria a sua sacada?</vt:lpstr>
      <vt:lpstr>Apresentação do PowerPoint</vt:lpstr>
      <vt:lpstr>COCO Dataset</vt:lpstr>
      <vt:lpstr>Sistema de leitura de placas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Visão Computacional</dc:title>
  <cp:lastModifiedBy>Jorge Guilherme Kohn</cp:lastModifiedBy>
  <cp:revision>34</cp:revision>
  <dcterms:modified xsi:type="dcterms:W3CDTF">2019-06-26T20:46:00Z</dcterms:modified>
</cp:coreProperties>
</file>